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315" r:id="rId4"/>
    <p:sldId id="316" r:id="rId5"/>
    <p:sldId id="317" r:id="rId6"/>
    <p:sldId id="281" r:id="rId7"/>
    <p:sldId id="296" r:id="rId8"/>
    <p:sldId id="282" r:id="rId9"/>
    <p:sldId id="283" r:id="rId10"/>
    <p:sldId id="297" r:id="rId11"/>
    <p:sldId id="301" r:id="rId12"/>
    <p:sldId id="313" r:id="rId13"/>
    <p:sldId id="303" r:id="rId14"/>
    <p:sldId id="304" r:id="rId15"/>
    <p:sldId id="305" r:id="rId16"/>
    <p:sldId id="302" r:id="rId17"/>
    <p:sldId id="306" r:id="rId18"/>
    <p:sldId id="307" r:id="rId19"/>
    <p:sldId id="308" r:id="rId20"/>
    <p:sldId id="310" r:id="rId21"/>
    <p:sldId id="309" r:id="rId22"/>
    <p:sldId id="311" r:id="rId23"/>
    <p:sldId id="312" r:id="rId24"/>
    <p:sldId id="314" r:id="rId25"/>
    <p:sldId id="318" r:id="rId26"/>
    <p:sldId id="319" r:id="rId27"/>
    <p:sldId id="324" r:id="rId28"/>
    <p:sldId id="320" r:id="rId29"/>
    <p:sldId id="321" r:id="rId30"/>
    <p:sldId id="322" r:id="rId31"/>
    <p:sldId id="340" r:id="rId32"/>
    <p:sldId id="341" r:id="rId33"/>
    <p:sldId id="355" r:id="rId34"/>
    <p:sldId id="325" r:id="rId35"/>
    <p:sldId id="326" r:id="rId36"/>
    <p:sldId id="332" r:id="rId37"/>
    <p:sldId id="346" r:id="rId38"/>
    <p:sldId id="333" r:id="rId39"/>
    <p:sldId id="334" r:id="rId40"/>
    <p:sldId id="347" r:id="rId41"/>
    <p:sldId id="345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38" r:id="rId50"/>
    <p:sldId id="335" r:id="rId51"/>
    <p:sldId id="336" r:id="rId52"/>
    <p:sldId id="339" r:id="rId53"/>
    <p:sldId id="342" r:id="rId54"/>
    <p:sldId id="343" r:id="rId55"/>
    <p:sldId id="344" r:id="rId56"/>
    <p:sldId id="337" r:id="rId57"/>
    <p:sldId id="358" r:id="rId58"/>
    <p:sldId id="359" r:id="rId59"/>
    <p:sldId id="356" r:id="rId60"/>
    <p:sldId id="357" r:id="rId61"/>
    <p:sldId id="295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37" autoAdjust="0"/>
  </p:normalViewPr>
  <p:slideViewPr>
    <p:cSldViewPr snapToGrid="0" snapToObjects="1">
      <p:cViewPr varScale="1">
        <p:scale>
          <a:sx n="138" d="100"/>
          <a:sy n="138" d="100"/>
        </p:scale>
        <p:origin x="-592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CCFFCC"/>
              </a:solidFill>
            </c:spPr>
          </c:dPt>
          <c:dPt>
            <c:idx val="1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</c:spPr>
          </c:dPt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[Workbook1]Sheet1!$A$1:$A$2</c:f>
              <c:strCache>
                <c:ptCount val="2"/>
                <c:pt idx="0">
                  <c:v>Prefer to use scheduled class time</c:v>
                </c:pt>
                <c:pt idx="1">
                  <c:v>Prefer to use April 30th</c:v>
                </c:pt>
              </c:strCache>
            </c:strRef>
          </c:cat>
          <c:val>
            <c:numRef>
              <c:f>[Workbook1]Sheet1!$B$1:$B$2</c:f>
              <c:numCache>
                <c:formatCode>General</c:formatCode>
                <c:ptCount val="2"/>
                <c:pt idx="0">
                  <c:v>15.0</c:v>
                </c:pt>
                <c:pt idx="1">
                  <c:v>5.0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0"/>
    <c:plotArea>
      <c:layout/>
      <c:pieChart>
        <c:varyColors val="1"/>
        <c:ser>
          <c:idx val="0"/>
          <c:order val="0"/>
          <c:dLbls>
            <c:dLbl>
              <c:idx val="1"/>
              <c:layout>
                <c:manualLayout>
                  <c:x val="0.16087617357636"/>
                  <c:y val="0.17294740935160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0560027558996575"/>
                  <c:y val="0.049382716049382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[Workbook1]Sheet1!$A$4:$A$6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Other</c:v>
                </c:pt>
              </c:strCache>
            </c:strRef>
          </c:cat>
          <c:val>
            <c:numRef>
              <c:f>[Workbook1]Sheet1!$B$4:$B$6</c:f>
              <c:numCache>
                <c:formatCode>General</c:formatCode>
                <c:ptCount val="3"/>
                <c:pt idx="0">
                  <c:v>17.0</c:v>
                </c:pt>
                <c:pt idx="1">
                  <c:v>2.0</c:v>
                </c:pt>
                <c:pt idx="2">
                  <c:v>1.0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32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4/12/15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4/12/15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Virginia CS 588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hyperlink" Target="https://www.linkedin.com/in/rossulbrich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7.jpeg"/><Relationship Id="rId5" Type="http://schemas.microsoft.com/office/2007/relationships/hdphoto" Target="../media/hdphoto3.wdp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903" r="23395"/>
          <a:stretch/>
        </p:blipFill>
        <p:spPr>
          <a:xfrm>
            <a:off x="0" y="-76646"/>
            <a:ext cx="9144000" cy="5321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38150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</a:t>
            </a:r>
            <a:r>
              <a:rPr lang="en-US" sz="3200" dirty="0" smtClean="0">
                <a:solidFill>
                  <a:srgbClr val="EBF1DE"/>
                </a:solidFill>
              </a:rPr>
              <a:t>24:</a:t>
            </a:r>
            <a:endParaRPr lang="en-US" sz="3200" dirty="0" smtClean="0">
              <a:solidFill>
                <a:srgbClr val="EBF1DE"/>
              </a:solidFill>
            </a:endParaRP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Silk Road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Peg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0997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9303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372385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3438" y="126037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997337" y="156663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895350"/>
            <a:ext cx="12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Chain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67400" y="333375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1423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2266950"/>
            <a:ext cx="395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Transaction: “Proof of freeze” for coin </a:t>
            </a:r>
            <a:r>
              <a:rPr lang="en-US" b="1" i="1" dirty="0" smtClean="0"/>
              <a:t>x</a:t>
            </a:r>
            <a:endParaRPr lang="en-US" b="1" i="1" dirty="0"/>
          </a:p>
        </p:txBody>
      </p:sp>
      <p:cxnSp>
        <p:nvCxnSpPr>
          <p:cNvPr id="22" name="Curved Connector 21"/>
          <p:cNvCxnSpPr>
            <a:endCxn id="16" idx="0"/>
          </p:cNvCxnSpPr>
          <p:nvPr/>
        </p:nvCxnSpPr>
        <p:spPr>
          <a:xfrm>
            <a:off x="2197622" y="2636282"/>
            <a:ext cx="1273729" cy="704908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5400000" flipH="1" flipV="1">
            <a:off x="6249999" y="2404518"/>
            <a:ext cx="1136562" cy="72190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94124" y="2408874"/>
            <a:ext cx="204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Transaction: “Proof of burn” in </a:t>
            </a:r>
            <a:r>
              <a:rPr lang="en-US" dirty="0" err="1" smtClean="0"/>
              <a:t>sidechain</a:t>
            </a:r>
            <a:r>
              <a:rPr lang="en-US" dirty="0" smtClean="0"/>
              <a:t> for coin </a:t>
            </a:r>
            <a:r>
              <a:rPr lang="en-US" b="1" i="1" dirty="0" smtClean="0"/>
              <a:t>x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9206" y="4582597"/>
            <a:ext cx="42805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Note: not possible without changing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05200" y="2800350"/>
            <a:ext cx="21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Proof: mint </a:t>
            </a:r>
            <a:r>
              <a:rPr lang="en-US" dirty="0" err="1" smtClean="0"/>
              <a:t>sidecoins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-3163" b="25000"/>
          <a:stretch/>
        </p:blipFill>
        <p:spPr>
          <a:xfrm>
            <a:off x="0" y="-216895"/>
            <a:ext cx="9144000" cy="53603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2657"/>
            <a:ext cx="8229600" cy="857250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Legality of </a:t>
            </a:r>
            <a:r>
              <a:rPr lang="en-US" sz="54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Bitcoin</a:t>
            </a:r>
            <a:endParaRPr lang="en-US" sz="5400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4153"/>
            <a:ext cx="8229600" cy="158972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Disclaimer:</a:t>
            </a:r>
            <a:br>
              <a:rPr lang="en-US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 am not a lawyer</a:t>
            </a:r>
            <a:endParaRPr lang="en-US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Jurisdiction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97"/>
          <a:stretch/>
        </p:blipFill>
        <p:spPr>
          <a:xfrm>
            <a:off x="0" y="-9604"/>
            <a:ext cx="9144000" cy="5153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25" y="1813130"/>
            <a:ext cx="72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Legal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5288" y="497974"/>
            <a:ext cx="1667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“Contentious”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1962150"/>
            <a:ext cx="118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Unknown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1400" y="571735"/>
            <a:ext cx="1119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“Hostile”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10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Jurisdiction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97"/>
          <a:stretch/>
        </p:blipFill>
        <p:spPr>
          <a:xfrm>
            <a:off x="0" y="-9604"/>
            <a:ext cx="9144000" cy="5153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25" y="1813130"/>
            <a:ext cx="72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Legal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5288" y="497974"/>
            <a:ext cx="1667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“Contentious”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1962150"/>
            <a:ext cx="118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Unknown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1400" y="571735"/>
            <a:ext cx="1119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“Hostile”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3037" y="1082044"/>
            <a:ext cx="4368842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Iceland:</a:t>
            </a:r>
          </a:p>
          <a:p>
            <a:r>
              <a:rPr lang="en-US" dirty="0" smtClean="0"/>
              <a:t>Foreign Exchange Act</a:t>
            </a:r>
          </a:p>
          <a:p>
            <a:r>
              <a:rPr lang="en-US" dirty="0" smtClean="0"/>
              <a:t>Prohibits buying/selling any </a:t>
            </a:r>
            <a:r>
              <a:rPr lang="en-US" dirty="0" err="1" smtClean="0"/>
              <a:t>foriegn</a:t>
            </a:r>
            <a:r>
              <a:rPr lang="en-US" dirty="0" smtClean="0"/>
              <a:t> 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1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Jurisdiction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97"/>
          <a:stretch/>
        </p:blipFill>
        <p:spPr>
          <a:xfrm>
            <a:off x="0" y="-197"/>
            <a:ext cx="9144000" cy="5153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25" y="1813130"/>
            <a:ext cx="72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Legal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5288" y="497974"/>
            <a:ext cx="1667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“Contentious”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1962150"/>
            <a:ext cx="118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Unknown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1400" y="571735"/>
            <a:ext cx="1119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“Hostile”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36" y="3095229"/>
            <a:ext cx="2463353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India: </a:t>
            </a:r>
            <a:r>
              <a:rPr lang="en-US" dirty="0" smtClean="0"/>
              <a:t>(probably illegal)</a:t>
            </a:r>
          </a:p>
          <a:p>
            <a:r>
              <a:rPr lang="en-US" dirty="0" smtClean="0"/>
              <a:t>Raided </a:t>
            </a:r>
            <a:r>
              <a:rPr lang="en-US" dirty="0" err="1" smtClean="0"/>
              <a:t>bitcoin</a:t>
            </a:r>
            <a:r>
              <a:rPr lang="en-US" dirty="0" smtClean="0"/>
              <a:t> exchange as violating foreign exchange act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2498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5-04-12 at 9.13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4" y="121820"/>
            <a:ext cx="7914294" cy="495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67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Shot 2015-04-12 at 9.3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2" y="273903"/>
            <a:ext cx="6397745" cy="476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09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2 at 9.39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058"/>
          <a:stretch/>
        </p:blipFill>
        <p:spPr>
          <a:xfrm>
            <a:off x="86552" y="43592"/>
            <a:ext cx="5162786" cy="1805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4-12 at 9.40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8" y="2000001"/>
            <a:ext cx="8622800" cy="2903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3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creen Shot 2015-04-12 at 9.4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" y="443560"/>
            <a:ext cx="8679318" cy="176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484366" y="2017752"/>
            <a:ext cx="3031599" cy="369332"/>
          </a:xfrm>
          <a:prstGeom prst="rect">
            <a:avLst/>
          </a:prstGeom>
          <a:solidFill>
            <a:srgbClr val="DDD9C3"/>
          </a:solidFill>
        </p:spPr>
        <p:txBody>
          <a:bodyPr wrap="none">
            <a:spAutoFit/>
          </a:bodyPr>
          <a:lstStyle/>
          <a:p>
            <a:r>
              <a:rPr lang="en-US" b="1" dirty="0" smtClean="0"/>
              <a:t>MSB:</a:t>
            </a:r>
            <a:r>
              <a:rPr lang="en-US" dirty="0" smtClean="0"/>
              <a:t> money </a:t>
            </a:r>
            <a:r>
              <a:rPr lang="en-US" dirty="0"/>
              <a:t>services business</a:t>
            </a:r>
          </a:p>
        </p:txBody>
      </p:sp>
    </p:spTree>
    <p:extLst>
      <p:ext uri="{BB962C8B-B14F-4D97-AF65-F5344CB8AC3E}">
        <p14:creationId xmlns:p14="http://schemas.microsoft.com/office/powerpoint/2010/main" val="14493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947051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Survey Responses</a:t>
            </a:r>
          </a:p>
          <a:p>
            <a:pPr marL="0" indent="0">
              <a:buNone/>
            </a:pPr>
            <a:r>
              <a:rPr lang="en-US" b="1" dirty="0" smtClean="0"/>
              <a:t>Wrap up</a:t>
            </a:r>
            <a:r>
              <a:rPr lang="en-US" b="1" dirty="0" smtClean="0"/>
              <a:t>:</a:t>
            </a:r>
            <a:endParaRPr lang="en-US" b="1" dirty="0" smtClean="0"/>
          </a:p>
          <a:p>
            <a:pPr lvl="1"/>
            <a:r>
              <a:rPr lang="en-US" dirty="0" smtClean="0"/>
              <a:t>Merged Mining</a:t>
            </a:r>
          </a:p>
          <a:p>
            <a:pPr lvl="1"/>
            <a:r>
              <a:rPr lang="en-US" dirty="0" err="1" smtClean="0"/>
              <a:t>Sidechains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Legality of </a:t>
            </a:r>
            <a:r>
              <a:rPr lang="en-US" b="1" dirty="0" err="1" smtClean="0"/>
              <a:t>Bitcoin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Silk Road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Screen Shot 2015-04-12 at 9.5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" y="746168"/>
            <a:ext cx="8814741" cy="2769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84296" y="4336815"/>
            <a:ext cx="770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Did you/I violate the law by exchanging </a:t>
            </a:r>
            <a:r>
              <a:rPr lang="en-US" sz="2400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PointCoin</a:t>
            </a:r>
            <a:r>
              <a:rPr lang="en-US" sz="24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for Pizza?</a:t>
            </a:r>
            <a:endParaRPr lang="en-US" sz="2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30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Screen Shot 2015-04-12 at 9.47.2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" r="4098"/>
          <a:stretch/>
        </p:blipFill>
        <p:spPr>
          <a:xfrm>
            <a:off x="169333" y="333048"/>
            <a:ext cx="8758297" cy="3854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94" b="5914"/>
          <a:stretch/>
        </p:blipFill>
        <p:spPr>
          <a:xfrm>
            <a:off x="0" y="0"/>
            <a:ext cx="916568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11786"/>
            <a:ext cx="8229600" cy="85725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about taxes?</a:t>
            </a:r>
            <a:endParaRPr lang="en-US" sz="48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Screen Shot 2015-04-12 at 10.0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8" y="842113"/>
            <a:ext cx="8140102" cy="260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4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Screen Shot 2015-04-12 at 10.08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5" y="215142"/>
            <a:ext cx="6122158" cy="4793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8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Screen Shot 2015-04-12 at 10.4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3" y="94697"/>
            <a:ext cx="8037917" cy="494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96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Screen Shot 2015-04-12 at 10.4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9" y="0"/>
            <a:ext cx="5680294" cy="4827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5-04-12 at 10.47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96" y="1633707"/>
            <a:ext cx="4863344" cy="340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86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Screen Shot 2015-04-12 at 11.09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9" y="217551"/>
            <a:ext cx="8554653" cy="2585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86" y="2223653"/>
            <a:ext cx="4241582" cy="2850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76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2671219" cy="85725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smtClean="0"/>
              <a:t>Silk Road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1" y="132904"/>
            <a:ext cx="7156666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557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2220" y="508204"/>
            <a:ext cx="31310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Would you prefer to have project presentations spread over the last three classes (April 20, 22, and 27) or to use the allocated time for the final (Thursday, April 30, 2-5pm) for project presentations?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889926"/>
              </p:ext>
            </p:extLst>
          </p:nvPr>
        </p:nvGraphicFramePr>
        <p:xfrm>
          <a:off x="2400300" y="107950"/>
          <a:ext cx="6743700" cy="492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9800" y="4007495"/>
            <a:ext cx="463525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Presentations will start next week!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6827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1" y="132904"/>
            <a:ext cx="7156666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18952" y="843106"/>
            <a:ext cx="8801887" cy="3416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/>
                <a:cs typeface="Arial Black"/>
              </a:rPr>
              <a:t>Illegal drugs are illegal and can rot your brain and destroy your (and others) lives!</a:t>
            </a:r>
            <a:endParaRPr lang="en-US" sz="5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5771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Screen Shot 2015-04-13 at 10.37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2" y="0"/>
            <a:ext cx="5222998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8391" y="498357"/>
            <a:ext cx="412234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current!</a:t>
            </a:r>
          </a:p>
          <a:p>
            <a:r>
              <a:rPr lang="en-US" dirty="0">
                <a:hlinkClick r:id="rId3"/>
              </a:rPr>
              <a:t>https://www.linkedin.com/in/</a:t>
            </a:r>
            <a:r>
              <a:rPr lang="en-US" dirty="0" smtClean="0">
                <a:hlinkClick r:id="rId3"/>
              </a:rPr>
              <a:t>rossulbricht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114800" y="1504950"/>
            <a:ext cx="4572000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My goal during this period of my life was simply to expand the frontier of human knowledge.</a:t>
            </a:r>
          </a:p>
          <a:p>
            <a:endParaRPr lang="en-US" dirty="0"/>
          </a:p>
          <a:p>
            <a:r>
              <a:rPr lang="en-US" dirty="0"/>
              <a:t>Now, my goals have shifted. I want to use economic theory as a means to abolish the use of coercion and </a:t>
            </a:r>
            <a:r>
              <a:rPr lang="en-US" dirty="0" err="1"/>
              <a:t>agression</a:t>
            </a:r>
            <a:r>
              <a:rPr lang="en-US" dirty="0"/>
              <a:t> amongst mankind. </a:t>
            </a:r>
            <a:r>
              <a:rPr lang="en-US" dirty="0" smtClean="0"/>
              <a:t>… To </a:t>
            </a:r>
            <a:r>
              <a:rPr lang="en-US" dirty="0"/>
              <a:t>that end, I am creating an economic simulation to give people a first-hand experience of what it would be like to live in a world without the systemic use of force.</a:t>
            </a:r>
          </a:p>
        </p:txBody>
      </p:sp>
    </p:spTree>
    <p:extLst>
      <p:ext uri="{BB962C8B-B14F-4D97-AF65-F5344CB8AC3E}">
        <p14:creationId xmlns:p14="http://schemas.microsoft.com/office/powerpoint/2010/main" val="15331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Silk Road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7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Screen Shot 2015-04-13 at 12.50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91" y="98544"/>
            <a:ext cx="6506378" cy="2662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5-04-13 at 12.49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07" y="766461"/>
            <a:ext cx="2685500" cy="413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59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Screen Shot 2015-04-12 at 11.22.53 P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6" r="5414"/>
          <a:stretch/>
        </p:blipFill>
        <p:spPr>
          <a:xfrm>
            <a:off x="218945" y="130812"/>
            <a:ext cx="6316777" cy="1851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64215" y="2069445"/>
            <a:ext cx="2430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USENIX Security 2004</a:t>
            </a:r>
            <a:endParaRPr lang="en-US" sz="2000" dirty="0"/>
          </a:p>
        </p:txBody>
      </p:sp>
      <p:pic>
        <p:nvPicPr>
          <p:cNvPr id="6" name="Picture 5" descr="Screen Shot 2015-04-12 at 11.21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94" y="3009036"/>
            <a:ext cx="2705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Routing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Screen Shot 2015-04-13 at 11.37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68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Screen Shot 2015-04-13 at 11.27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" y="108760"/>
            <a:ext cx="4113290" cy="3077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4-13 at 11.27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57" y="1063229"/>
            <a:ext cx="5313991" cy="398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69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1733550"/>
            <a:ext cx="349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= first 10 bytes of H(public)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4816" y="2190750"/>
            <a:ext cx="232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silkroadvb5piz3r.onion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14816" y="2547045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facebookcorewwwi.onion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14735" y="470932"/>
            <a:ext cx="4087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Should we have another quiz?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91903"/>
              </p:ext>
            </p:extLst>
          </p:nvPr>
        </p:nvGraphicFramePr>
        <p:xfrm>
          <a:off x="3473132" y="0"/>
          <a:ext cx="5648972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4735" y="1828557"/>
            <a:ext cx="3317129" cy="267765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There won’t be a quiz for everyone. But, if you feel like you understand </a:t>
            </a:r>
            <a:r>
              <a:rPr lang="en-US" sz="2400" dirty="0" err="1" smtClean="0"/>
              <a:t>bitcoin</a:t>
            </a:r>
            <a:r>
              <a:rPr lang="en-US" sz="2400" dirty="0" smtClean="0"/>
              <a:t> better than is reflected by the previous quizzes, you should schedule an oral quiz.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688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1733550"/>
            <a:ext cx="349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= first 10 bytes of H(public)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4816" y="2190750"/>
            <a:ext cx="232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silkroadvb5piz3r.onion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14816" y="2547045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facebookcorewwwi.onion</a:t>
            </a:r>
            <a:endParaRPr lang="en-US" dirty="0"/>
          </a:p>
        </p:txBody>
      </p:sp>
      <p:pic>
        <p:nvPicPr>
          <p:cNvPr id="10" name="Picture 9" descr="Screen Shot 2015-04-13 at 12.2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37" y="190505"/>
            <a:ext cx="6336372" cy="485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644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09771" y="2190750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488875" cy="1533784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1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09771" y="2190750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488875" cy="1533784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553199" y="1048680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stCxn id="3" idx="5"/>
            <a:endCxn id="8" idx="2"/>
          </p:cNvCxnSpPr>
          <p:nvPr/>
        </p:nvCxnSpPr>
        <p:spPr>
          <a:xfrm>
            <a:off x="2320896" y="1177065"/>
            <a:ext cx="4232303" cy="627316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8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9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91455" y="14162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21" name="Curved Connector 20"/>
          <p:cNvCxnSpPr>
            <a:stCxn id="3" idx="3"/>
            <a:endCxn id="7" idx="0"/>
          </p:cNvCxnSpPr>
          <p:nvPr/>
        </p:nvCxnSpPr>
        <p:spPr>
          <a:xfrm rot="5400000" flipH="1" flipV="1">
            <a:off x="2827095" y="370740"/>
            <a:ext cx="240026" cy="3069787"/>
          </a:xfrm>
          <a:prstGeom prst="curvedConnector5">
            <a:avLst>
              <a:gd name="adj1" fmla="val -250341"/>
              <a:gd name="adj2" fmla="val 46256"/>
              <a:gd name="adj3" fmla="val 195240"/>
            </a:avLst>
          </a:prstGeom>
          <a:ln>
            <a:solidFill>
              <a:schemeClr val="accent3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5840" y="257631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4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46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91455" y="14162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86877" y="33191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21" name="Curved Connector 20"/>
          <p:cNvCxnSpPr>
            <a:stCxn id="3" idx="3"/>
            <a:endCxn id="7" idx="0"/>
          </p:cNvCxnSpPr>
          <p:nvPr/>
        </p:nvCxnSpPr>
        <p:spPr>
          <a:xfrm rot="5400000" flipH="1" flipV="1">
            <a:off x="2827095" y="370740"/>
            <a:ext cx="240026" cy="3069787"/>
          </a:xfrm>
          <a:prstGeom prst="curvedConnector5">
            <a:avLst>
              <a:gd name="adj1" fmla="val -250341"/>
              <a:gd name="adj2" fmla="val 46256"/>
              <a:gd name="adj3" fmla="val 195240"/>
            </a:avLst>
          </a:prstGeom>
          <a:ln>
            <a:solidFill>
              <a:schemeClr val="accent3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5840" y="257631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5" name="Curved Connector 4"/>
          <p:cNvCxnSpPr>
            <a:stCxn id="3" idx="3"/>
            <a:endCxn id="14" idx="1"/>
          </p:cNvCxnSpPr>
          <p:nvPr/>
        </p:nvCxnSpPr>
        <p:spPr>
          <a:xfrm rot="16200000" flipH="1">
            <a:off x="1290703" y="2147159"/>
            <a:ext cx="1921597" cy="1678572"/>
          </a:xfrm>
          <a:prstGeom prst="curvedConnector2">
            <a:avLst/>
          </a:prstGeom>
          <a:ln w="57150" cmpd="sng">
            <a:solidFill>
              <a:srgbClr val="00009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3" idx="3"/>
            <a:endCxn id="14" idx="3"/>
          </p:cNvCxnSpPr>
          <p:nvPr/>
        </p:nvCxnSpPr>
        <p:spPr>
          <a:xfrm rot="5400000">
            <a:off x="6618058" y="2502545"/>
            <a:ext cx="194534" cy="2694864"/>
          </a:xfrm>
          <a:prstGeom prst="curvedConnector2">
            <a:avLst/>
          </a:prstGeom>
          <a:ln w="57150" cmpd="sng"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600" y="340995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channel between client and server,</a:t>
            </a:r>
          </a:p>
          <a:p>
            <a:r>
              <a:rPr lang="en-US" dirty="0" smtClean="0"/>
              <a:t>both only learn Rendezvous Point 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5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 descr="Screen Shot 2015-04-13 at 12.4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7" y="268950"/>
            <a:ext cx="6043087" cy="185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292255" y="258862"/>
            <a:ext cx="303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Security and Privacy 2006</a:t>
            </a:r>
            <a:endParaRPr lang="en-US" dirty="0"/>
          </a:p>
        </p:txBody>
      </p:sp>
      <p:pic>
        <p:nvPicPr>
          <p:cNvPr id="5" name="Picture 4" descr="Screen Shot 2015-04-13 at 12.46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8" y="2286707"/>
            <a:ext cx="7510068" cy="22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11096"/>
            <a:ext cx="8229600" cy="1730011"/>
          </a:xfrm>
        </p:spPr>
        <p:txBody>
          <a:bodyPr>
            <a:normAutofit/>
          </a:bodyPr>
          <a:lstStyle/>
          <a:p>
            <a:r>
              <a:rPr lang="en-US" dirty="0" smtClean="0"/>
              <a:t>How did the FBI find </a:t>
            </a:r>
            <a:br>
              <a:rPr lang="en-US" dirty="0" smtClean="0"/>
            </a:br>
            <a:r>
              <a:rPr lang="en-US" dirty="0" smtClean="0"/>
              <a:t>the Silk Road Server?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530603" cy="3397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00" y="0"/>
            <a:ext cx="4530604" cy="33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67223" y="595219"/>
            <a:ext cx="52240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Which topics that we have not yet covered should be covered in the remaining classes?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0" y="130310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i="1" dirty="0"/>
              <a:t>What did you hope we would do in this class that we haven't done yet?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25501"/>
              </p:ext>
            </p:extLst>
          </p:nvPr>
        </p:nvGraphicFramePr>
        <p:xfrm>
          <a:off x="459799" y="2077407"/>
          <a:ext cx="6251092" cy="2902404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633853"/>
                <a:gridCol w="5617239"/>
              </a:tblGrid>
              <a:tr h="29491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24020" marB="240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How the current financial infrastructure works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Criminality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Anonymity with Bitcoin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Blockchain Analysis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32435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Multiparty Computation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Ethereum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32435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Turing Completeness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  <a:tr h="26637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Other: </a:t>
                      </a:r>
                      <a:r>
                        <a:rPr lang="en-US" sz="2000" u="none" strike="noStrike" dirty="0" err="1" smtClean="0">
                          <a:effectLst/>
                        </a:rPr>
                        <a:t>Sidechains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010" marR="12010" marT="1201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4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Screen Shot 2015-04-13 at 10.19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8" y="164241"/>
            <a:ext cx="6911748" cy="630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74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Screen Shot 2015-04-13 at 10.2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4" y="142276"/>
            <a:ext cx="6812266" cy="287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128" y="2732371"/>
            <a:ext cx="3178695" cy="23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9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 descr="Screen Shot 2015-04-13 at 10.53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3" y="303941"/>
            <a:ext cx="8146431" cy="431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46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 descr="Screen Shot 2015-04-13 at 10.5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56" y="135649"/>
            <a:ext cx="7471389" cy="4905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55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Silk Road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4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 descr="Screen Shot 2015-04-13 at 10.5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9550"/>
            <a:ext cx="5193254" cy="461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28600" y="209550"/>
            <a:ext cx="303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end server configuration:</a:t>
            </a:r>
          </a:p>
          <a:p>
            <a:r>
              <a:rPr lang="en-US" dirty="0" smtClean="0"/>
              <a:t>(released by FBI)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5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55924" y="410934"/>
            <a:ext cx="5005116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“I find it surprising that when given the chance to provide a cogent, on-the record explanation for how they discovered the server, they instead produced a statement that has been shown inconsistent with reality, and that they knew would be inconsistent with </a:t>
            </a:r>
            <a:r>
              <a:rPr lang="en-US" sz="2400" dirty="0" smtClean="0"/>
              <a:t>reality. Let </a:t>
            </a:r>
            <a:r>
              <a:rPr lang="en-US" sz="2400" dirty="0"/>
              <a:t>me tell you, those tin foil hats are looking more and more fashionable each day.”</a:t>
            </a:r>
          </a:p>
          <a:p>
            <a:r>
              <a:rPr lang="en-US" sz="2400" dirty="0" smtClean="0"/>
              <a:t>Nicholas Weaver (UC Berkeley)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9" y="497875"/>
            <a:ext cx="2952611" cy="40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 descr="Screen Shot 2015-04-13 at 1.27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5" y="109494"/>
            <a:ext cx="7388878" cy="484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77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 descr="Screen Shot 2015-04-13 at 1.2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05" y="240887"/>
            <a:ext cx="6041374" cy="468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1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2485" y="233888"/>
            <a:ext cx="7939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blockchain.info</a:t>
            </a:r>
            <a:r>
              <a:rPr lang="en-US" dirty="0"/>
              <a:t>/address/1F1tAaz5x1HUXrCNLbtMDqcw6o5GNn4xqX</a:t>
            </a:r>
          </a:p>
        </p:txBody>
      </p:sp>
      <p:pic>
        <p:nvPicPr>
          <p:cNvPr id="4" name="Picture 3" descr="Screen Shot 2015-04-13 at 1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7" y="730708"/>
            <a:ext cx="8670963" cy="39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2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7741"/>
            <a:ext cx="8229600" cy="857250"/>
          </a:xfrm>
        </p:spPr>
        <p:txBody>
          <a:bodyPr/>
          <a:lstStyle/>
          <a:p>
            <a:r>
              <a:rPr lang="en-US" dirty="0" err="1" smtClean="0"/>
              <a:t>Sidechains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335"/>
            <a:ext cx="9144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3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2485" y="233888"/>
            <a:ext cx="7939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blockchain.info</a:t>
            </a:r>
            <a:r>
              <a:rPr lang="en-US" dirty="0"/>
              <a:t>/address/1F1tAaz5x1HUXrCNLbtMDqcw6o5GNn4xqX</a:t>
            </a:r>
          </a:p>
        </p:txBody>
      </p:sp>
      <p:pic>
        <p:nvPicPr>
          <p:cNvPr id="4" name="Picture 3" descr="Screen Shot 2015-04-13 at 1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7" y="730708"/>
            <a:ext cx="8670963" cy="3944703"/>
          </a:xfrm>
          <a:prstGeom prst="rect">
            <a:avLst/>
          </a:prstGeom>
        </p:spPr>
      </p:pic>
      <p:pic>
        <p:nvPicPr>
          <p:cNvPr id="5" name="Picture 4" descr="Screen Shot 2015-04-13 at 1.0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81" y="603220"/>
            <a:ext cx="7576053" cy="3679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47" y="2901601"/>
            <a:ext cx="3052847" cy="2035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455295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 Draper (VC) ~$19M?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9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Projects should be making good progress now!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4092" y="2647905"/>
            <a:ext cx="725776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Project Presentations will be April 20, 22 and 27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Schedule posted on course site (later today!)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80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8642"/>
            <a:ext cx="8229600" cy="857250"/>
          </a:xfrm>
        </p:spPr>
        <p:txBody>
          <a:bodyPr/>
          <a:lstStyle/>
          <a:p>
            <a:r>
              <a:rPr lang="en-US" dirty="0" smtClean="0"/>
              <a:t>Why is it hard to </a:t>
            </a:r>
            <a:r>
              <a:rPr lang="en-US" i="1" dirty="0" smtClean="0"/>
              <a:t>evolve</a:t>
            </a:r>
            <a:r>
              <a:rPr lang="en-US" dirty="0" smtClean="0"/>
              <a:t>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8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Shot 2015-04-08 at 10.3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" y="488520"/>
            <a:ext cx="7549718" cy="4278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4-08 at 10.3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75557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36" y="1289885"/>
            <a:ext cx="3558845" cy="35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Peg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0997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9303" y="134144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372385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3438" y="126037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997337" y="156663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895350"/>
            <a:ext cx="12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Chain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67400" y="3333750"/>
            <a:ext cx="1540137" cy="855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Sidecoin</a:t>
            </a:r>
            <a:r>
              <a:rPr lang="en-US" dirty="0" smtClean="0"/>
              <a:t> 1423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2266950"/>
            <a:ext cx="376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Transaction: “Proof of burn” for coin x</a:t>
            </a:r>
            <a:endParaRPr lang="en-US" dirty="0"/>
          </a:p>
        </p:txBody>
      </p:sp>
      <p:cxnSp>
        <p:nvCxnSpPr>
          <p:cNvPr id="22" name="Curved Connector 21"/>
          <p:cNvCxnSpPr>
            <a:endCxn id="16" idx="0"/>
          </p:cNvCxnSpPr>
          <p:nvPr/>
        </p:nvCxnSpPr>
        <p:spPr>
          <a:xfrm>
            <a:off x="2197622" y="2636282"/>
            <a:ext cx="1273729" cy="704908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5200" y="2800350"/>
            <a:ext cx="21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Proof: mint </a:t>
            </a:r>
            <a:r>
              <a:rPr lang="en-US" dirty="0" err="1" smtClean="0"/>
              <a:t>sidecoins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80"/>
      </a:hlink>
      <a:folHlink>
        <a:srgbClr val="0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39787</TotalTime>
  <Words>895</Words>
  <Application>Microsoft Macintosh PowerPoint</Application>
  <PresentationFormat>On-screen Show (16:9)</PresentationFormat>
  <Paragraphs>259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Plan</vt:lpstr>
      <vt:lpstr>PowerPoint Presentation</vt:lpstr>
      <vt:lpstr>PowerPoint Presentation</vt:lpstr>
      <vt:lpstr>PowerPoint Presentation</vt:lpstr>
      <vt:lpstr>Sidechains</vt:lpstr>
      <vt:lpstr>Why is it hard to evolve bitcoin?</vt:lpstr>
      <vt:lpstr>PowerPoint Presentation</vt:lpstr>
      <vt:lpstr>One-Way Peg</vt:lpstr>
      <vt:lpstr>Two-Way Peg</vt:lpstr>
      <vt:lpstr>Legality of Bitcoin</vt:lpstr>
      <vt:lpstr>Disclaimer: I am not a lawyer</vt:lpstr>
      <vt:lpstr>Jurisdiction</vt:lpstr>
      <vt:lpstr>Jurisdiction</vt:lpstr>
      <vt:lpstr>Jurisdiction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taxes?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Silk Road</vt:lpstr>
      <vt:lpstr>PowerPoint Presentation</vt:lpstr>
      <vt:lpstr>PowerPoint Presentation</vt:lpstr>
      <vt:lpstr>PowerPoint Presentation</vt:lpstr>
      <vt:lpstr>Silk Road Transactions</vt:lpstr>
      <vt:lpstr>PowerPoint Presentation</vt:lpstr>
      <vt:lpstr>PowerPoint Presentation</vt:lpstr>
      <vt:lpstr>Onion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the FBI find  the Silk Road Server?</vt:lpstr>
      <vt:lpstr>PowerPoint Presentation</vt:lpstr>
      <vt:lpstr>PowerPoint Presentation</vt:lpstr>
      <vt:lpstr>PowerPoint Presentation</vt:lpstr>
      <vt:lpstr>PowerPoint Presentation</vt:lpstr>
      <vt:lpstr>Architecture of Silk Road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393</cp:revision>
  <cp:lastPrinted>2015-04-13T17:31:37Z</cp:lastPrinted>
  <dcterms:created xsi:type="dcterms:W3CDTF">2015-01-10T23:57:16Z</dcterms:created>
  <dcterms:modified xsi:type="dcterms:W3CDTF">2015-04-13T17:40:29Z</dcterms:modified>
</cp:coreProperties>
</file>